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8" r:id="rId2"/>
  </p:sldMasterIdLst>
  <p:notesMasterIdLst>
    <p:notesMasterId r:id="rId34"/>
  </p:notesMasterIdLst>
  <p:sldIdLst>
    <p:sldId id="351" r:id="rId3"/>
    <p:sldId id="352" r:id="rId4"/>
    <p:sldId id="353" r:id="rId5"/>
    <p:sldId id="354" r:id="rId6"/>
    <p:sldId id="343" r:id="rId7"/>
    <p:sldId id="355" r:id="rId8"/>
    <p:sldId id="346" r:id="rId9"/>
    <p:sldId id="317" r:id="rId10"/>
    <p:sldId id="325" r:id="rId11"/>
    <p:sldId id="316" r:id="rId12"/>
    <p:sldId id="336" r:id="rId13"/>
    <p:sldId id="344" r:id="rId14"/>
    <p:sldId id="333" r:id="rId15"/>
    <p:sldId id="334" r:id="rId16"/>
    <p:sldId id="335" r:id="rId17"/>
    <p:sldId id="331" r:id="rId18"/>
    <p:sldId id="340" r:id="rId19"/>
    <p:sldId id="339" r:id="rId20"/>
    <p:sldId id="338" r:id="rId21"/>
    <p:sldId id="345" r:id="rId22"/>
    <p:sldId id="356" r:id="rId23"/>
    <p:sldId id="320" r:id="rId24"/>
    <p:sldId id="319" r:id="rId25"/>
    <p:sldId id="357" r:id="rId26"/>
    <p:sldId id="347" r:id="rId27"/>
    <p:sldId id="349" r:id="rId28"/>
    <p:sldId id="348" r:id="rId29"/>
    <p:sldId id="332" r:id="rId30"/>
    <p:sldId id="341" r:id="rId31"/>
    <p:sldId id="329" r:id="rId32"/>
    <p:sldId id="342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8F85C9"/>
    <a:srgbClr val="B5419C"/>
    <a:srgbClr val="CB6FB7"/>
    <a:srgbClr val="7B91A1"/>
    <a:srgbClr val="A49CD4"/>
    <a:srgbClr val="5C4EB0"/>
    <a:srgbClr val="FDFDFD"/>
    <a:srgbClr val="F7F9FB"/>
    <a:srgbClr val="4C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94729" autoAdjust="0"/>
  </p:normalViewPr>
  <p:slideViewPr>
    <p:cSldViewPr snapToGrid="0">
      <p:cViewPr varScale="1">
        <p:scale>
          <a:sx n="108" d="100"/>
          <a:sy n="108" d="100"/>
        </p:scale>
        <p:origin x="600" y="114"/>
      </p:cViewPr>
      <p:guideLst>
        <p:guide orient="horz" pos="2183"/>
        <p:guide pos="72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25BB2-08EC-4F81-AE47-4D9F7C913450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54411-6D0A-49A7-81D8-9A845F50F6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6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58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xiazai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2F3570-8C1F-46C3-BD95-5D9A1B92C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0272169-EFB5-43B0-9736-91ADE258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E4663A-0E9C-48F1-9AA4-EB35BB44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AED0CF-37C7-48C2-83C4-9F866561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5809AB-5A7E-4247-A780-1931F2F9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49F70-A747-4D89-9D40-960507C3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B5962F-00FD-413C-8597-CE65AF9E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D83D20-CE7A-4335-B27C-9BBFC2AD8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F2034C-0E3E-4882-8550-5B8DB8E1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E3164F-D4EF-4EEE-9AB9-723A4F52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EAC79A-74B8-476D-868A-E02E2DCF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C35ABC-18F2-4DB3-8F43-38B3F9F0D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3BD6101-2A32-45D9-A1F1-AD4EBA46F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EC0382-D8C1-484F-B36B-B8C787C84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FB31EA-602E-48EC-BC2D-DE2DBEBE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455824-1A8B-4F63-A3FA-DB479331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8BC941-B5D4-41EB-A1F5-C7F75884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3351F5-C87C-4A85-9414-63095E23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0B5BDE-7CD7-4927-BB28-0B597949B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73718C-5E35-4AC6-BF26-D6F0AD6D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5D510-5564-42EC-AFD2-BA586B19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3F9EB4-5F94-43F7-BA5A-8B2ECE3B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D7767C-5B91-4A0E-B138-4BF296D86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51F71E-2313-4C48-8DF2-6C1F77C5A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9708F8-F759-4939-93BA-DBC172C6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3D086B-02DC-4CF1-9DBB-24CD9F04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9FE415-359E-489E-9007-F172BFB1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1" i="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d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55096" y="0"/>
            <a:ext cx="7036904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5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0682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39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03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B8F0E1-CF4F-42F6-9CE3-88FC7198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C75000-9D60-434C-BF06-DB7FAF9D5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D686CB-9793-4D64-BB43-D4F29608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B5AD2F-ED73-4DBA-A1E8-A89E9CA7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F749C9-08A8-4EAD-BD27-4F06221C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19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457C79-E757-43F3-9BB1-D2FCB3BD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270FB-C631-48B7-91A4-DC4E0275D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AE1237-ECB2-495F-BDCA-1DA23178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82B25B-F3E3-48C0-A184-09231D54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B9B00-DB96-4D74-9BFC-16ACB0DD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0807B-BD5B-4ED4-BAED-4E8FCD4E5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3C9474-71D1-4453-94B9-229910AFF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E4C30D-B986-40AC-BFCD-CEF27872B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22465D-8E02-40D1-BEA8-49E29D45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D97D9E-2D90-4F4C-BEAA-F3517392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34CA81-D6C7-498A-B92E-289C1605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CE0DD-C811-49F4-A274-5C378183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27B3F6-AA79-4A2D-ACFE-7E444168C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F09224-F3F3-42FE-B2C0-BA8FF95C9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56B230-11F8-41B2-8D09-FDBFDEA8E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00B90E1-CC78-4163-91FC-49A693F39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4F85BF-94F8-4255-91FB-2EEBE0F8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0A3DEE-3CC7-450F-85A0-F6FD490B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AEEB73-F2C6-4094-AC4E-7561C51E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CE0DD-C811-49F4-A274-5C378183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27B3F6-AA79-4A2D-ACFE-7E444168C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F09224-F3F3-42FE-B2C0-BA8FF95C9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56B230-11F8-41B2-8D09-FDBFDEA8E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00B90E1-CC78-4163-91FC-49A693F39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4F85BF-94F8-4255-91FB-2EEBE0F8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0A3DEE-3CC7-450F-85A0-F6FD490B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AEEB73-F2C6-4094-AC4E-7561C51E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8C0F5A1F-7050-7630-A5FA-567EDF9C93FE}"/>
              </a:ext>
            </a:extLst>
          </p:cNvPr>
          <p:cNvSpPr txBox="1"/>
          <p:nvPr userDrawn="1"/>
        </p:nvSpPr>
        <p:spPr>
          <a:xfrm>
            <a:off x="1971148" y="666226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3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3006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0059B1-69FF-4973-9EE3-389D132B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CCE4A2-87DD-484F-9F22-089CCEAE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5A87B4-B0F8-46F1-8A6F-F9432C5E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2E943B-0B4C-476C-911F-27F40469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53544-8D66-45FF-82F7-5C0E7687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3562C6-AEB9-478A-BE8E-DA967AFC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1E4C1A-C8BF-443A-85B5-907EAA90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EC13E62-FDC5-4E83-8530-53F8F562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87B16C-09AB-4786-8A04-2AB51E30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96416D-E56D-40D6-9BB9-508082E9F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411B-B7B5-444A-8DBE-238860E92751}" type="datetimeFigureOut">
              <a:rPr lang="zh-CN" altLang="en-US" smtClean="0"/>
              <a:pPr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854236-4C3A-4BEB-81F0-91B844C1C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94E070-039F-4FBD-AA74-A649D9CC1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F9B03-3023-4C52-83B5-53FC1DDDA4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32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87" r:id="rId6"/>
    <p:sldLayoutId id="2147483667" r:id="rId7"/>
    <p:sldLayoutId id="2147483668" r:id="rId8"/>
    <p:sldLayoutId id="2147483684" r:id="rId9"/>
    <p:sldLayoutId id="2147483669" r:id="rId10"/>
    <p:sldLayoutId id="2147483670" r:id="rId11"/>
    <p:sldLayoutId id="2147483671" r:id="rId12"/>
    <p:sldLayoutId id="2147483672" r:id="rId13"/>
    <p:sldLayoutId id="2147483660" r:id="rId14"/>
    <p:sldLayoutId id="2147483676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5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67" y="441421"/>
            <a:ext cx="11595597" cy="6224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6" y="0"/>
            <a:ext cx="12143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3192" y="2988129"/>
            <a:ext cx="11439144" cy="1235447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интеллект -карт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процессе заключается в том, что выделяется основное понятие, от которого потом ответвляются задачи, идеи, отдельные мысли и шаги, необходимые для реализации конкретного проекта или идеи. Точно так же, как и основную, все более мелкие ветви можно делить еще на несколько ветвей-подпунктов.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2605405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Ментальные карты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замечательный инструмент для интенсификации учебного процесса, для формирования ключевых компетенций, для повышения интереса к образовательному процессу.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59992" y="1639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ru-RU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Коррекционно-образовательные задачи:</a:t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28472" y="1489520"/>
            <a:ext cx="11247120" cy="510330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психические функции (внимание, память, мышление);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Стимулировать речевую активность, расширять пассивный и активный словарь, развивать связную речь.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интересы детей, познавательную активность, любознательность;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общение и взаимодействие ребенка со взрослыми и сверстниками;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элементы самостоятельности, целенаправленности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собственных действий;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воображение и творческую активность;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мелкую моторику рук;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предпосылки ценностно-смыслового восприятия и понимания мира природы;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реализации самостоятельной творческой деятельности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2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7253" r="3132" b="5268"/>
          <a:stretch>
            <a:fillRect/>
          </a:stretch>
        </p:blipFill>
        <p:spPr bwMode="auto">
          <a:xfrm rot="10800000">
            <a:off x="1357746" y="239861"/>
            <a:ext cx="9240982" cy="636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MkMC1j39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14" y="517580"/>
            <a:ext cx="4322222" cy="5762963"/>
          </a:xfrm>
          <a:prstGeom prst="rect">
            <a:avLst/>
          </a:prstGeom>
        </p:spPr>
      </p:pic>
      <p:pic>
        <p:nvPicPr>
          <p:cNvPr id="7" name="Рисунок 6" descr="m_Sb1yrlrk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690" y="1416626"/>
            <a:ext cx="5444836" cy="4083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Qqu52PTp0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746" y="277091"/>
            <a:ext cx="5634181" cy="4225636"/>
          </a:xfrm>
          <a:prstGeom prst="rect">
            <a:avLst/>
          </a:prstGeom>
        </p:spPr>
      </p:pic>
      <p:pic>
        <p:nvPicPr>
          <p:cNvPr id="5" name="Рисунок 4" descr="8s6EQu6Xxg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5" y="2421083"/>
            <a:ext cx="5361709" cy="4021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mAf2jLSOqk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927" y="316254"/>
            <a:ext cx="4228037" cy="3171028"/>
          </a:xfrm>
          <a:prstGeom prst="rect">
            <a:avLst/>
          </a:prstGeom>
        </p:spPr>
      </p:pic>
      <p:pic>
        <p:nvPicPr>
          <p:cNvPr id="7" name="Рисунок 6" descr="2u_SDoiW0j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739" y="235527"/>
            <a:ext cx="4705351" cy="6273801"/>
          </a:xfrm>
          <a:prstGeom prst="rect">
            <a:avLst/>
          </a:prstGeom>
        </p:spPr>
      </p:pic>
      <p:pic>
        <p:nvPicPr>
          <p:cNvPr id="8" name="Рисунок 7" descr="NkUhr-8ex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5892" y="3667992"/>
            <a:ext cx="4253344" cy="3190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BU4u5hd32k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05247" y="-1169225"/>
            <a:ext cx="6584867" cy="9469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aqgAnirp3w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78297" y="-720900"/>
            <a:ext cx="5769495" cy="8375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9-sdm827U2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09789" y="-1036974"/>
            <a:ext cx="6542039" cy="9247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49" y="542294"/>
            <a:ext cx="11059102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84" y="2020189"/>
            <a:ext cx="10838688" cy="2899283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использования метода интеллект - карты у детей повысилась  активность, инициативность и  самостоятельность в проявлении творчества.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Ментальные карты помогают  формировать личностные качества, коммуникабельность, способствуют развитию речи, умение самостоятельно развивать интеллект и культурный уровень.  По-моему, создание ментальных карт будет эффективным и интересным методом обучения на любом занятии.</a:t>
            </a:r>
          </a:p>
        </p:txBody>
      </p:sp>
    </p:spTree>
    <p:extLst>
      <p:ext uri="{BB962C8B-B14F-4D97-AF65-F5344CB8AC3E}">
        <p14:creationId xmlns:p14="http://schemas.microsoft.com/office/powerpoint/2010/main" val="440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6" y="0"/>
            <a:ext cx="12116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95" y="353301"/>
            <a:ext cx="9736156" cy="6151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s12.pikabu.ru/post_img/2021/07/26/5/og_og_16272858742740789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88" y="1817697"/>
            <a:ext cx="7571232" cy="392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карт ума: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799" y="2024743"/>
            <a:ext cx="110217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получать знания и обобщать эти знания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умение выделять главное, систематизировать и обобщать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память, мышление, воображение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концентрации внимания, запоминанию, мышлению, мотивации</a:t>
            </a:r>
          </a:p>
        </p:txBody>
      </p:sp>
    </p:spTree>
    <p:extLst>
      <p:ext uri="{BB962C8B-B14F-4D97-AF65-F5344CB8AC3E}">
        <p14:creationId xmlns:p14="http://schemas.microsoft.com/office/powerpoint/2010/main" val="8479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586" y="1027906"/>
            <a:ext cx="7603236" cy="53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sd.multiurok.ru/html/2022/03/22/s_6239f51400342/phpFznabG_Ispolzovanie-kartochek-PEKS_html_c756e4575ff6846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2882" r="2362" b="3893"/>
          <a:stretch/>
        </p:blipFill>
        <p:spPr bwMode="auto">
          <a:xfrm>
            <a:off x="365760" y="1763840"/>
            <a:ext cx="5038344" cy="396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1000toy.ru/wa-data/public/shop/products/40/83/8340/images/1716/1716.750x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t="5558" r="4386" b="7082"/>
          <a:stretch/>
        </p:blipFill>
        <p:spPr bwMode="auto">
          <a:xfrm>
            <a:off x="5629656" y="1763840"/>
            <a:ext cx="5486400" cy="389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3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ensorin.ru/wp-content/uploads/2019/06/%D0%A1%D0%BE%D0%B1%D0%B8%D1%80%D0%B0%D1%8E_%D1%80%D1%8E%D0%BA%D0%B7%D0%B0%D0%BA__2__%D0%BF%D0%BB%D0%B0%D0%BD%D0%B8%D0%BA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4993" r="4102" b="5422"/>
          <a:stretch/>
        </p:blipFill>
        <p:spPr bwMode="auto">
          <a:xfrm>
            <a:off x="274321" y="2276856"/>
            <a:ext cx="5422392" cy="3822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1000toy.ru/wa-data/public/shop/products/68/83/8368/images/1808/1808.750x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3654" r="4079" b="6321"/>
          <a:stretch/>
        </p:blipFill>
        <p:spPr bwMode="auto">
          <a:xfrm>
            <a:off x="6096000" y="493141"/>
            <a:ext cx="5477256" cy="4014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5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w5EWaSE4L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3" y="0"/>
            <a:ext cx="997527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roSIPTmTv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6" y="0"/>
            <a:ext cx="1047522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31" y="792251"/>
            <a:ext cx="11174937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0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bGbVKTn89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17" y="484909"/>
            <a:ext cx="5763491" cy="4322618"/>
          </a:xfrm>
          <a:prstGeom prst="rect">
            <a:avLst/>
          </a:prstGeom>
        </p:spPr>
      </p:pic>
      <p:pic>
        <p:nvPicPr>
          <p:cNvPr id="5" name="Рисунок 4" descr="dnnQW7Lk3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8" y="2211927"/>
            <a:ext cx="5763491" cy="4322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MMZj0iiC6U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4" y="901989"/>
            <a:ext cx="11571211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y-files.ru/wp-content/uploads/8/0/0/80000030a4ab0787a88a277cac1264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448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50" y="72861"/>
            <a:ext cx="10187299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96" y="358024"/>
            <a:ext cx="8705088" cy="61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для составления ментальной карты: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1782" y="900545"/>
            <a:ext cx="11443854" cy="5721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1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Лист располагается горизонтально.</a:t>
            </a:r>
            <a:endParaRPr lang="ru-RU" sz="6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Главная идея (тема) обводится в центре страницы.</a:t>
            </a:r>
            <a:endParaRPr lang="ru-RU" sz="6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Писать надо разборчиво печатными заглавными буквами, используя ручки, краски, карандаши или фломастеры разного цвета.</a:t>
            </a:r>
            <a:endParaRPr lang="ru-RU" sz="6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Наглядность представлена в виде предметов, объектов, рисунков и </a:t>
            </a:r>
            <a:r>
              <a:rPr kumimoji="0" lang="ru-RU" sz="6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т.д</a:t>
            </a: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(материал дети могут приносить сами)</a:t>
            </a:r>
            <a:endParaRPr lang="ru-RU" sz="6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При создании карты используются разные цвета для основных ветвей. Это помогает целостному и структурированному восприятию.</a:t>
            </a:r>
            <a:endParaRPr lang="ru-RU" sz="6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Ключевые слова помещаются на ветвях, расходящихся от центральной темы к основным идеям, раскрывающим смысл центрального изображения и слова</a:t>
            </a:r>
            <a:r>
              <a:rPr kumimoji="0" lang="ru-RU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88304" y="810358"/>
            <a:ext cx="752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000" spc="300" dirty="0">
                <a:gradFill>
                  <a:gsLst>
                    <a:gs pos="0">
                      <a:srgbClr val="4C4192"/>
                    </a:gs>
                    <a:gs pos="100000">
                      <a:srgbClr val="8F85C9"/>
                    </a:gs>
                  </a:gsLst>
                  <a:lin ang="0" scaled="0"/>
                </a:gradFill>
                <a:cs typeface="+mn-ea"/>
                <a:sym typeface="+mn-lt"/>
              </a:rPr>
              <a:t>МУНИЦИПАЛЬНОЕ ДОШКОЛЬНОЕ ОБРАЗОВАТЕЛЬНОЕ УЧРЕЖДЕНИЕ «ДЕТСКИЙ САД «158»</a:t>
            </a:r>
            <a:endParaRPr lang="zh-CN" altLang="en-US" sz="2000" spc="300" dirty="0">
              <a:gradFill>
                <a:gsLst>
                  <a:gs pos="0">
                    <a:srgbClr val="4C4192"/>
                  </a:gs>
                  <a:gs pos="100000">
                    <a:srgbClr val="8F85C9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78230" y="6186488"/>
            <a:ext cx="185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dirty="0">
                <a:solidFill>
                  <a:srgbClr val="4C4192"/>
                </a:solidFill>
                <a:cs typeface="+mn-ea"/>
                <a:sym typeface="+mn-lt"/>
              </a:rPr>
              <a:t>Ярославль 2023г.</a:t>
            </a:r>
            <a:endParaRPr lang="en-US" altLang="zh-CN" dirty="0">
              <a:solidFill>
                <a:srgbClr val="4C4192"/>
              </a:solidFill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59" y="3526476"/>
            <a:ext cx="4966741" cy="33315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-76927"/>
            <a:ext cx="4966741" cy="3331524"/>
          </a:xfrm>
          <a:prstGeom prst="rect">
            <a:avLst/>
          </a:prstGeom>
        </p:spPr>
      </p:pic>
      <p:sp>
        <p:nvSpPr>
          <p:cNvPr id="16" name="文本框 6"/>
          <p:cNvSpPr txBox="1"/>
          <p:nvPr/>
        </p:nvSpPr>
        <p:spPr>
          <a:xfrm>
            <a:off x="1039090" y="2486164"/>
            <a:ext cx="10723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«Использование </a:t>
            </a:r>
            <a:r>
              <a:rPr lang="ru-RU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интелект-карт</a:t>
            </a:r>
            <a:r>
              <a:rPr lang="ru-RU" altLang="zh-C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в проектной деятельности с детьми старшего дошкольного возраста»</a:t>
            </a:r>
            <a:endParaRPr lang="en-US" altLang="zh-CN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93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7"/>
  <p:tag name="MH_SECTIONID" val="258,259,260,261,"/>
  <p:tag name="ISPRING_PRESENTATION_TITLE" val="l"/>
  <p:tag name="ISPRING_ULTRA_SCORM_COURSE_ID" val="C8A954D6-E0A2-42F7-A0C4-81A4D7ADD2C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C658F"/>
      </a:accent1>
      <a:accent2>
        <a:srgbClr val="ED7D31"/>
      </a:accent2>
      <a:accent3>
        <a:srgbClr val="A5A5A5"/>
      </a:accent3>
      <a:accent4>
        <a:srgbClr val="FFC000"/>
      </a:accent4>
      <a:accent5>
        <a:srgbClr val="3B5E7E"/>
      </a:accent5>
      <a:accent6>
        <a:srgbClr val="70AD47"/>
      </a:accent6>
      <a:hlink>
        <a:srgbClr val="0563C1"/>
      </a:hlink>
      <a:folHlink>
        <a:srgbClr val="954F72"/>
      </a:folHlink>
    </a:clrScheme>
    <a:fontScheme name="eyktegow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350</Words>
  <Application>Microsoft Office PowerPoint</Application>
  <PresentationFormat>Широкоэкранный</PresentationFormat>
  <Paragraphs>31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等线</vt:lpstr>
      <vt:lpstr>微软雅黑</vt:lpstr>
      <vt:lpstr>Arial</vt:lpstr>
      <vt:lpstr>Bebas Neue</vt:lpstr>
      <vt:lpstr>Calibri</vt:lpstr>
      <vt:lpstr>Times New Roman</vt:lpstr>
      <vt:lpstr>Wingdings</vt:lpstr>
      <vt:lpstr>印品黑体</vt:lpstr>
      <vt:lpstr>www.freeppt7.com</vt:lpstr>
      <vt:lpstr>www.jpppt.com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для составления ментальной карты:</vt:lpstr>
      <vt:lpstr>Презентация PowerPoint</vt:lpstr>
      <vt:lpstr>использование интеллект -карт в образовательном процессе заключается в том, что выделяется основное понятие, от которого потом ответвляются задачи, идеи, отдельные мысли и шаги, необходимые для реализации конкретного проекта или идеи. Точно так же, как и основную, все более мелкие ветви можно делить еще на несколько ветвей-подпунктов. </vt:lpstr>
      <vt:lpstr>Ментальные карты  – это замечательный инструмент для интенсификации учебного процесса, для формирования ключевых компетенций, для повышения интереса к образовательному процессу. </vt:lpstr>
      <vt:lpstr>                                     Коррекционно-образовательные задачи: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результате использования метода интеллект - карты у детей повысилась  активность, инициативность и  самостоятельность в проявлении творчества. Ментальные карты помогают  формировать личностные качества, коммуникабельность, способствуют развитию речи, умение самостоятельно развивать интеллект и культурный уровень.  По-моему, создание ментальных карт будет эффективным и интересным методом обучения на любом занятии.</vt:lpstr>
      <vt:lpstr>Презентация PowerPoint</vt:lpstr>
      <vt:lpstr>Презентация PowerPoint</vt:lpstr>
      <vt:lpstr>Презентация PowerPoint</vt:lpstr>
      <vt:lpstr>Преимущества карт ума: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>第一PPT</dc:creator>
  <cp:keywords>www.1ppt.com</cp:keywords>
  <dc:description>www.1ppt.com</dc:description>
  <cp:lastModifiedBy>Пользователь</cp:lastModifiedBy>
  <cp:revision>138</cp:revision>
  <dcterms:created xsi:type="dcterms:W3CDTF">2017-10-04T05:12:41Z</dcterms:created>
  <dcterms:modified xsi:type="dcterms:W3CDTF">2024-11-07T11:52:06Z</dcterms:modified>
</cp:coreProperties>
</file>